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71" r:id="rId2"/>
    <p:sldId id="1062" r:id="rId3"/>
    <p:sldId id="1151" r:id="rId4"/>
    <p:sldId id="992" r:id="rId5"/>
    <p:sldId id="1010" r:id="rId6"/>
    <p:sldId id="1164" r:id="rId7"/>
    <p:sldId id="1162" r:id="rId8"/>
    <p:sldId id="1163" r:id="rId9"/>
    <p:sldId id="1160" r:id="rId10"/>
    <p:sldId id="1087" r:id="rId11"/>
    <p:sldId id="1172" r:id="rId12"/>
    <p:sldId id="1072" r:id="rId13"/>
    <p:sldId id="1073" r:id="rId14"/>
    <p:sldId id="1079" r:id="rId15"/>
    <p:sldId id="1074" r:id="rId16"/>
    <p:sldId id="1088" r:id="rId17"/>
    <p:sldId id="1048" r:id="rId18"/>
    <p:sldId id="1075" r:id="rId19"/>
    <p:sldId id="1133" r:id="rId20"/>
    <p:sldId id="1173" r:id="rId21"/>
    <p:sldId id="1077" r:id="rId22"/>
    <p:sldId id="1078" r:id="rId23"/>
    <p:sldId id="1076" r:id="rId24"/>
    <p:sldId id="1089" r:id="rId25"/>
    <p:sldId id="1080" r:id="rId26"/>
    <p:sldId id="1084" r:id="rId27"/>
    <p:sldId id="1082" r:id="rId28"/>
    <p:sldId id="1085" r:id="rId29"/>
    <p:sldId id="1086" r:id="rId30"/>
    <p:sldId id="1161" r:id="rId31"/>
    <p:sldId id="799" r:id="rId32"/>
    <p:sldId id="1090" r:id="rId33"/>
    <p:sldId id="1146" r:id="rId34"/>
    <p:sldId id="1091" r:id="rId35"/>
    <p:sldId id="1095" r:id="rId36"/>
    <p:sldId id="1096" r:id="rId37"/>
    <p:sldId id="1169" r:id="rId38"/>
    <p:sldId id="1098" r:id="rId39"/>
    <p:sldId id="1097" r:id="rId40"/>
    <p:sldId id="1099" r:id="rId41"/>
    <p:sldId id="1167" r:id="rId42"/>
    <p:sldId id="1170" r:id="rId43"/>
    <p:sldId id="1100" r:id="rId44"/>
    <p:sldId id="825" r:id="rId45"/>
    <p:sldId id="1029" r:id="rId46"/>
    <p:sldId id="1001" r:id="rId47"/>
    <p:sldId id="1032" r:id="rId48"/>
    <p:sldId id="1094" r:id="rId49"/>
    <p:sldId id="1145" r:id="rId50"/>
    <p:sldId id="1101" r:id="rId51"/>
    <p:sldId id="768" r:id="rId52"/>
    <p:sldId id="1103" r:id="rId53"/>
    <p:sldId id="1130" r:id="rId54"/>
    <p:sldId id="1122" r:id="rId55"/>
    <p:sldId id="1147" r:id="rId56"/>
    <p:sldId id="378" r:id="rId57"/>
    <p:sldId id="1134" r:id="rId58"/>
    <p:sldId id="1131" r:id="rId59"/>
    <p:sldId id="1104" r:id="rId60"/>
    <p:sldId id="1149" r:id="rId61"/>
    <p:sldId id="1136" r:id="rId62"/>
    <p:sldId id="1137" r:id="rId63"/>
    <p:sldId id="1174" r:id="rId64"/>
    <p:sldId id="1138" r:id="rId65"/>
    <p:sldId id="1139" r:id="rId66"/>
    <p:sldId id="1140" r:id="rId67"/>
    <p:sldId id="1141" r:id="rId68"/>
    <p:sldId id="1142" r:id="rId69"/>
    <p:sldId id="1143" r:id="rId70"/>
    <p:sldId id="1144" r:id="rId71"/>
    <p:sldId id="1159" r:id="rId72"/>
    <p:sldId id="1111" r:id="rId73"/>
    <p:sldId id="1107" r:id="rId74"/>
    <p:sldId id="1152" r:id="rId75"/>
    <p:sldId id="1153" r:id="rId76"/>
    <p:sldId id="1154" r:id="rId77"/>
    <p:sldId id="1109" r:id="rId78"/>
    <p:sldId id="1155" r:id="rId79"/>
    <p:sldId id="1071" r:id="rId80"/>
    <p:sldId id="1156" r:id="rId81"/>
    <p:sldId id="1108" r:id="rId82"/>
    <p:sldId id="1157" r:id="rId83"/>
    <p:sldId id="1158"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172"/>
            <p14:sldId id="1072"/>
            <p14:sldId id="1073"/>
            <p14:sldId id="1079"/>
            <p14:sldId id="1074"/>
            <p14:sldId id="1088"/>
            <p14:sldId id="1048"/>
            <p14:sldId id="1075"/>
            <p14:sldId id="1133"/>
            <p14:sldId id="117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04"/>
            <p14:sldId id="1149"/>
            <p14:sldId id="1136"/>
            <p14:sldId id="1137"/>
            <p14:sldId id="1174"/>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50" d="100"/>
        <a:sy n="150" d="100"/>
      </p:scale>
      <p:origin x="0" y="-312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 a stochastic task, each action must be tried many times to gain a reliable estimate of its expected reward.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dilemma is that neither exploration nor exploitation can be pursued exclusively without failing at the task. The agent must try a variety of actions and progressively favor those that appear to be best.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989359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31</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p:txBody>
          </p:sp>
        </mc:Choice>
        <mc:Fallback xmlns="">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r>
                  <a:rPr lang="en-US" b="0" i="0">
                    <a:latin typeface="Cambria Math" panose="02040503050406030204" pitchFamily="18" charset="0"/>
                  </a:rPr>
                  <a:t>𝑣_𝜋 (𝑠)</a:t>
                </a:r>
                <a:r>
                  <a:rPr lang="en-US" dirty="0"/>
                  <a:t> as a moving average with learning rate (step size) </a:t>
                </a:r>
                <a:r>
                  <a:rPr lang="en-US" i="0">
                    <a:latin typeface="Cambria Math" panose="02040503050406030204" pitchFamily="18" charset="0"/>
                  </a:rPr>
                  <a:t>𝛼</a:t>
                </a:r>
                <a:r>
                  <a:rPr lang="en-US" dirty="0"/>
                  <a:t> (more recent visits are given more weight): </a:t>
                </a:r>
                <a:r>
                  <a:rPr lang="en-US" b="0" i="0">
                    <a:latin typeface="Cambria Math" panose="02040503050406030204" pitchFamily="18" charset="0"/>
                  </a:rPr>
                  <a:t>𝑉(𝑆_𝑡 )</a:t>
                </a:r>
                <a:r>
                  <a:rPr lang="en-US" i="0">
                    <a:latin typeface="Cambria Math" panose="02040503050406030204" pitchFamily="18" charset="0"/>
                  </a:rPr>
                  <a:t>←𝑉(𝑆_𝑡 )</a:t>
                </a:r>
                <a:r>
                  <a:rPr lang="en-US" b="0" i="0">
                    <a:latin typeface="Cambria Math" panose="02040503050406030204" pitchFamily="18" charset="0"/>
                  </a:rPr>
                  <a:t>+𝛼[𝐺_𝑡−𝑉(𝑆_𝑡)]</a:t>
                </a:r>
                <a:r>
                  <a:rPr lang="en-US" dirty="0"/>
                  <a:t>, where </a:t>
                </a:r>
                <a:r>
                  <a:rPr lang="en-US" i="0">
                    <a:latin typeface="Cambria Math" panose="02040503050406030204" pitchFamily="18" charset="0"/>
                  </a:rPr>
                  <a:t>𝛼</a:t>
                </a:r>
                <a:r>
                  <a:rPr lang="en-US" dirty="0"/>
                  <a:t> can be constant, or be typically reduced gradually until convergence.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479748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44</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c.f.</a:t>
            </a:r>
            <a:r>
              <a:rPr lang="zh-CN" altLang="en-US" dirty="0"/>
              <a:t> </a:t>
            </a:r>
            <a:r>
              <a:rPr lang="en-US" dirty="0"/>
              <a:t>learning uses real experience generated by the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74</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75</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80</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1.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4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image" Target="../media/image50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62.png"/><Relationship Id="rId4" Type="http://schemas.openxmlformats.org/officeDocument/2006/relationships/image" Target="../media/image580.png"/></Relationships>
</file>

<file path=ppt/slides/_rels/slide37.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5.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8.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400.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Recall: Definitions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504149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504149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729718"/>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729718"/>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861216"/>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861216"/>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486400"/>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1670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a:bodyPr>
              <a:lstStyle/>
              <a:p>
                <a:r>
                  <a:rPr lang="en-US">
                    <a:sym typeface="Symbol" pitchFamily="18" charset="2"/>
                  </a:rPr>
                  <a:t>Collect </a:t>
                </a:r>
                <a:r>
                  <a:rPr lang="en-US" dirty="0">
                    <a:sym typeface="Symbol" pitchFamily="18" charset="2"/>
                  </a:rPr>
                  <a:t>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1628" t="-2167" r="-2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higher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a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
        <p:nvSpPr>
          <p:cNvPr id="5" name="TextBox 4">
            <a:extLst>
              <a:ext uri="{FF2B5EF4-FFF2-40B4-BE49-F238E27FC236}">
                <a16:creationId xmlns:a16="http://schemas.microsoft.com/office/drawing/2014/main" id="{191F8ADB-6F14-4F3F-9E75-D0757105B9F5}"/>
              </a:ext>
            </a:extLst>
          </p:cNvPr>
          <p:cNvSpPr txBox="1"/>
          <p:nvPr/>
        </p:nvSpPr>
        <p:spPr>
          <a:xfrm>
            <a:off x="6176357" y="2791447"/>
            <a:ext cx="312906" cy="369332"/>
          </a:xfrm>
          <a:prstGeom prst="rect">
            <a:avLst/>
          </a:prstGeom>
          <a:noFill/>
        </p:spPr>
        <p:txBody>
          <a:bodyPr wrap="none" rtlCol="0">
            <a:spAutoFit/>
          </a:bodyPr>
          <a:lstStyle/>
          <a:p>
            <a:r>
              <a:rPr lang="en-US" dirty="0"/>
              <a:t>5</a:t>
            </a:r>
            <a:endParaRPr lang="en-SE" dirty="0"/>
          </a:p>
        </p:txBody>
      </p:sp>
      <p:sp>
        <p:nvSpPr>
          <p:cNvPr id="10" name="TextBox 9">
            <a:extLst>
              <a:ext uri="{FF2B5EF4-FFF2-40B4-BE49-F238E27FC236}">
                <a16:creationId xmlns:a16="http://schemas.microsoft.com/office/drawing/2014/main" id="{18235402-FDA5-4EA2-BF93-D346F4A7886B}"/>
              </a:ext>
            </a:extLst>
          </p:cNvPr>
          <p:cNvSpPr txBox="1"/>
          <p:nvPr/>
        </p:nvSpPr>
        <p:spPr>
          <a:xfrm>
            <a:off x="5356423" y="2791447"/>
            <a:ext cx="312906" cy="369332"/>
          </a:xfrm>
          <a:prstGeom prst="rect">
            <a:avLst/>
          </a:prstGeom>
          <a:noFill/>
        </p:spPr>
        <p:txBody>
          <a:bodyPr wrap="none" rtlCol="0">
            <a:spAutoFit/>
          </a:bodyPr>
          <a:lstStyle/>
          <a:p>
            <a:r>
              <a:rPr lang="en-US" dirty="0"/>
              <a:t>4</a:t>
            </a:r>
            <a:endParaRPr lang="en-SE" dirty="0"/>
          </a:p>
        </p:txBody>
      </p:sp>
      <p:sp>
        <p:nvSpPr>
          <p:cNvPr id="12" name="TextBox 11">
            <a:extLst>
              <a:ext uri="{FF2B5EF4-FFF2-40B4-BE49-F238E27FC236}">
                <a16:creationId xmlns:a16="http://schemas.microsoft.com/office/drawing/2014/main" id="{3E07DD5A-D224-4229-86D5-BA9994631866}"/>
              </a:ext>
            </a:extLst>
          </p:cNvPr>
          <p:cNvSpPr txBox="1"/>
          <p:nvPr/>
        </p:nvSpPr>
        <p:spPr>
          <a:xfrm>
            <a:off x="4536487" y="2791447"/>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F04C0173-7032-4736-AF98-776340C2EBC5}"/>
              </a:ext>
            </a:extLst>
          </p:cNvPr>
          <p:cNvSpPr txBox="1"/>
          <p:nvPr/>
        </p:nvSpPr>
        <p:spPr>
          <a:xfrm>
            <a:off x="3716551" y="2791447"/>
            <a:ext cx="312906" cy="369332"/>
          </a:xfrm>
          <a:prstGeom prst="rect">
            <a:avLst/>
          </a:prstGeom>
          <a:noFill/>
        </p:spPr>
        <p:txBody>
          <a:bodyPr wrap="none" rtlCol="0">
            <a:spAutoFit/>
          </a:bodyPr>
          <a:lstStyle/>
          <a:p>
            <a:r>
              <a:rPr lang="en-US" dirty="0"/>
              <a:t>2</a:t>
            </a:r>
            <a:endParaRPr lang="en-SE" dirty="0"/>
          </a:p>
        </p:txBody>
      </p:sp>
      <p:sp>
        <p:nvSpPr>
          <p:cNvPr id="14" name="TextBox 13">
            <a:extLst>
              <a:ext uri="{FF2B5EF4-FFF2-40B4-BE49-F238E27FC236}">
                <a16:creationId xmlns:a16="http://schemas.microsoft.com/office/drawing/2014/main" id="{2D48A2C7-543F-4703-A0AB-4FBD68B4D9E0}"/>
              </a:ext>
            </a:extLst>
          </p:cNvPr>
          <p:cNvSpPr txBox="1"/>
          <p:nvPr/>
        </p:nvSpPr>
        <p:spPr>
          <a:xfrm>
            <a:off x="2896615" y="2791447"/>
            <a:ext cx="312906" cy="369332"/>
          </a:xfrm>
          <a:prstGeom prst="rect">
            <a:avLst/>
          </a:prstGeom>
          <a:noFill/>
        </p:spPr>
        <p:txBody>
          <a:bodyPr wrap="none" rtlCol="0">
            <a:spAutoFit/>
          </a:bodyPr>
          <a:lstStyle/>
          <a:p>
            <a:r>
              <a:rPr lang="en-US" dirty="0"/>
              <a:t>1</a:t>
            </a:r>
            <a:endParaRPr lang="en-SE" dirty="0"/>
          </a:p>
        </p:txBody>
      </p:sp>
      <p:sp>
        <p:nvSpPr>
          <p:cNvPr id="15" name="TextBox 14">
            <a:extLst>
              <a:ext uri="{FF2B5EF4-FFF2-40B4-BE49-F238E27FC236}">
                <a16:creationId xmlns:a16="http://schemas.microsoft.com/office/drawing/2014/main" id="{ECC8E269-9793-496F-850C-064EF9C814F3}"/>
              </a:ext>
            </a:extLst>
          </p:cNvPr>
          <p:cNvSpPr txBox="1"/>
          <p:nvPr/>
        </p:nvSpPr>
        <p:spPr>
          <a:xfrm>
            <a:off x="2076679" y="2791447"/>
            <a:ext cx="312906" cy="369332"/>
          </a:xfrm>
          <a:prstGeom prst="rect">
            <a:avLst/>
          </a:prstGeom>
          <a:noFill/>
        </p:spPr>
        <p:txBody>
          <a:bodyPr wrap="none" rtlCol="0">
            <a:spAutoFit/>
          </a:bodyPr>
          <a:lstStyle/>
          <a:p>
            <a:r>
              <a:rPr lang="en-US" dirty="0"/>
              <a:t>0</a:t>
            </a:r>
            <a:endParaRPr lang="en-S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2BD11-C3FC-4769-BB42-CE8F489CD711}"/>
                  </a:ext>
                </a:extLst>
              </p:cNvPr>
              <p:cNvSpPr txBox="1"/>
              <p:nvPr/>
            </p:nvSpPr>
            <p:spPr>
              <a:xfrm>
                <a:off x="1159504" y="2774665"/>
                <a:ext cx="820289" cy="369332"/>
              </a:xfrm>
              <a:prstGeom prst="rect">
                <a:avLst/>
              </a:prstGeom>
              <a:noFill/>
            </p:spPr>
            <p:txBody>
              <a:bodyPr wrap="none" rtlCol="0">
                <a:spAutoFit/>
              </a:bodyPr>
              <a:lstStyle/>
              <a:p>
                <a:r>
                  <a:rPr lang="en-US" dirty="0"/>
                  <a:t>Step </a:t>
                </a:r>
                <a14:m>
                  <m:oMath xmlns:m="http://schemas.openxmlformats.org/officeDocument/2006/math">
                    <m:r>
                      <a:rPr lang="en-US" b="0" i="1" smtClean="0">
                        <a:latin typeface="Cambria Math" panose="02040503050406030204" pitchFamily="18" charset="0"/>
                      </a:rPr>
                      <m:t>𝑡</m:t>
                    </m:r>
                  </m:oMath>
                </a14:m>
                <a:endParaRPr lang="en-SE" dirty="0"/>
              </a:p>
            </p:txBody>
          </p:sp>
        </mc:Choice>
        <mc:Fallback xmlns="">
          <p:sp>
            <p:nvSpPr>
              <p:cNvPr id="6" name="TextBox 5">
                <a:extLst>
                  <a:ext uri="{FF2B5EF4-FFF2-40B4-BE49-F238E27FC236}">
                    <a16:creationId xmlns:a16="http://schemas.microsoft.com/office/drawing/2014/main" id="{D6C2BD11-C3FC-4769-BB42-CE8F489CD711}"/>
                  </a:ext>
                </a:extLst>
              </p:cNvPr>
              <p:cNvSpPr txBox="1">
                <a:spLocks noRot="1" noChangeAspect="1" noMove="1" noResize="1" noEditPoints="1" noAdjustHandles="1" noChangeArrowheads="1" noChangeShapeType="1" noTextEdit="1"/>
              </p:cNvSpPr>
              <p:nvPr/>
            </p:nvSpPr>
            <p:spPr>
              <a:xfrm>
                <a:off x="1159504" y="2774665"/>
                <a:ext cx="820289" cy="369332"/>
              </a:xfrm>
              <a:prstGeom prst="rect">
                <a:avLst/>
              </a:prstGeom>
              <a:blipFill>
                <a:blip r:embed="rId5"/>
                <a:stretch>
                  <a:fillRect l="-592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95AA874-7C57-4881-B3A4-BEC4FB5D799D}"/>
                  </a:ext>
                </a:extLst>
              </p:cNvPr>
              <p:cNvSpPr txBox="1"/>
              <p:nvPr/>
            </p:nvSpPr>
            <p:spPr>
              <a:xfrm>
                <a:off x="728991" y="2302580"/>
                <a:ext cx="1494768" cy="369332"/>
              </a:xfrm>
              <a:prstGeom prst="rect">
                <a:avLst/>
              </a:prstGeom>
              <a:noFill/>
            </p:spPr>
            <p:txBody>
              <a:bodyPr wrap="none" rtlCol="0">
                <a:spAutoFit/>
              </a:bodyPr>
              <a:lstStyle/>
              <a:p>
                <a:r>
                  <a:rPr lang="en-US" dirty="0"/>
                  <a:t>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oMath>
                </a14:m>
                <a:endParaRPr lang="en-SE" dirty="0"/>
              </a:p>
            </p:txBody>
          </p:sp>
        </mc:Choice>
        <mc:Fallback xmlns="">
          <p:sp>
            <p:nvSpPr>
              <p:cNvPr id="16" name="TextBox 15">
                <a:extLst>
                  <a:ext uri="{FF2B5EF4-FFF2-40B4-BE49-F238E27FC236}">
                    <a16:creationId xmlns:a16="http://schemas.microsoft.com/office/drawing/2014/main" id="{095AA874-7C57-4881-B3A4-BEC4FB5D799D}"/>
                  </a:ext>
                </a:extLst>
              </p:cNvPr>
              <p:cNvSpPr txBox="1">
                <a:spLocks noRot="1" noChangeAspect="1" noMove="1" noResize="1" noEditPoints="1" noAdjustHandles="1" noChangeArrowheads="1" noChangeShapeType="1" noTextEdit="1"/>
              </p:cNvSpPr>
              <p:nvPr/>
            </p:nvSpPr>
            <p:spPr>
              <a:xfrm>
                <a:off x="728991" y="2302580"/>
                <a:ext cx="1494768" cy="369332"/>
              </a:xfrm>
              <a:prstGeom prst="rect">
                <a:avLst/>
              </a:prstGeom>
              <a:blipFill>
                <a:blip r:embed="rId6"/>
                <a:stretch>
                  <a:fillRect l="-3673" t="-10000" b="-2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7C74B7-9E58-42F8-B49F-44C2965CE7D7}"/>
                  </a:ext>
                </a:extLst>
              </p:cNvPr>
              <p:cNvSpPr txBox="1"/>
              <p:nvPr/>
            </p:nvSpPr>
            <p:spPr>
              <a:xfrm>
                <a:off x="24575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1E7C74B7-9E58-42F8-B49F-44C2965CE7D7}"/>
                  </a:ext>
                </a:extLst>
              </p:cNvPr>
              <p:cNvSpPr txBox="1">
                <a:spLocks noRot="1" noChangeAspect="1" noMove="1" noResize="1" noEditPoints="1" noAdjustHandles="1" noChangeArrowheads="1" noChangeShapeType="1" noTextEdit="1"/>
              </p:cNvSpPr>
              <p:nvPr/>
            </p:nvSpPr>
            <p:spPr>
              <a:xfrm>
                <a:off x="2457575" y="2062961"/>
                <a:ext cx="457894"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8F3229-7DA7-4C89-9416-3E32C0A0696D}"/>
                  </a:ext>
                </a:extLst>
              </p:cNvPr>
              <p:cNvSpPr txBox="1"/>
              <p:nvPr/>
            </p:nvSpPr>
            <p:spPr>
              <a:xfrm>
                <a:off x="325580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SE" dirty="0"/>
              </a:p>
            </p:txBody>
          </p:sp>
        </mc:Choice>
        <mc:Fallback xmlns="">
          <p:sp>
            <p:nvSpPr>
              <p:cNvPr id="19" name="TextBox 18">
                <a:extLst>
                  <a:ext uri="{FF2B5EF4-FFF2-40B4-BE49-F238E27FC236}">
                    <a16:creationId xmlns:a16="http://schemas.microsoft.com/office/drawing/2014/main" id="{148F3229-7DA7-4C89-9416-3E32C0A0696D}"/>
                  </a:ext>
                </a:extLst>
              </p:cNvPr>
              <p:cNvSpPr txBox="1">
                <a:spLocks noRot="1" noChangeAspect="1" noMove="1" noResize="1" noEditPoints="1" noAdjustHandles="1" noChangeArrowheads="1" noChangeShapeType="1" noTextEdit="1"/>
              </p:cNvSpPr>
              <p:nvPr/>
            </p:nvSpPr>
            <p:spPr>
              <a:xfrm>
                <a:off x="3255800" y="2062961"/>
                <a:ext cx="457894"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DBADFA2-7210-4235-B6E7-A8DFD4C8B64A}"/>
                  </a:ext>
                </a:extLst>
              </p:cNvPr>
              <p:cNvSpPr txBox="1"/>
              <p:nvPr/>
            </p:nvSpPr>
            <p:spPr>
              <a:xfrm>
                <a:off x="405402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SE" dirty="0"/>
              </a:p>
            </p:txBody>
          </p:sp>
        </mc:Choice>
        <mc:Fallback xmlns="">
          <p:sp>
            <p:nvSpPr>
              <p:cNvPr id="20" name="TextBox 19">
                <a:extLst>
                  <a:ext uri="{FF2B5EF4-FFF2-40B4-BE49-F238E27FC236}">
                    <a16:creationId xmlns:a16="http://schemas.microsoft.com/office/drawing/2014/main" id="{0DBADFA2-7210-4235-B6E7-A8DFD4C8B64A}"/>
                  </a:ext>
                </a:extLst>
              </p:cNvPr>
              <p:cNvSpPr txBox="1">
                <a:spLocks noRot="1" noChangeAspect="1" noMove="1" noResize="1" noEditPoints="1" noAdjustHandles="1" noChangeArrowheads="1" noChangeShapeType="1" noTextEdit="1"/>
              </p:cNvSpPr>
              <p:nvPr/>
            </p:nvSpPr>
            <p:spPr>
              <a:xfrm>
                <a:off x="4054025" y="2062961"/>
                <a:ext cx="457894" cy="369332"/>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D26B70-96F9-44F1-B8B8-8752475EFBB3}"/>
                  </a:ext>
                </a:extLst>
              </p:cNvPr>
              <p:cNvSpPr txBox="1"/>
              <p:nvPr/>
            </p:nvSpPr>
            <p:spPr>
              <a:xfrm>
                <a:off x="485225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SE" dirty="0"/>
              </a:p>
            </p:txBody>
          </p:sp>
        </mc:Choice>
        <mc:Fallback xmlns="">
          <p:sp>
            <p:nvSpPr>
              <p:cNvPr id="21" name="TextBox 20">
                <a:extLst>
                  <a:ext uri="{FF2B5EF4-FFF2-40B4-BE49-F238E27FC236}">
                    <a16:creationId xmlns:a16="http://schemas.microsoft.com/office/drawing/2014/main" id="{DDD26B70-96F9-44F1-B8B8-8752475EFBB3}"/>
                  </a:ext>
                </a:extLst>
              </p:cNvPr>
              <p:cNvSpPr txBox="1">
                <a:spLocks noRot="1" noChangeAspect="1" noMove="1" noResize="1" noEditPoints="1" noAdjustHandles="1" noChangeArrowheads="1" noChangeShapeType="1" noTextEdit="1"/>
              </p:cNvSpPr>
              <p:nvPr/>
            </p:nvSpPr>
            <p:spPr>
              <a:xfrm>
                <a:off x="4852250" y="2062961"/>
                <a:ext cx="457894" cy="369332"/>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903C25-2343-473D-9136-F063A0D1778D}"/>
                  </a:ext>
                </a:extLst>
              </p:cNvPr>
              <p:cNvSpPr txBox="1"/>
              <p:nvPr/>
            </p:nvSpPr>
            <p:spPr>
              <a:xfrm>
                <a:off x="56504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5</m:t>
                          </m:r>
                        </m:sub>
                      </m:sSub>
                    </m:oMath>
                  </m:oMathPara>
                </a14:m>
                <a:endParaRPr lang="en-SE" dirty="0"/>
              </a:p>
            </p:txBody>
          </p:sp>
        </mc:Choice>
        <mc:Fallback xmlns="">
          <p:sp>
            <p:nvSpPr>
              <p:cNvPr id="22" name="TextBox 21">
                <a:extLst>
                  <a:ext uri="{FF2B5EF4-FFF2-40B4-BE49-F238E27FC236}">
                    <a16:creationId xmlns:a16="http://schemas.microsoft.com/office/drawing/2014/main" id="{37903C25-2343-473D-9136-F063A0D1778D}"/>
                  </a:ext>
                </a:extLst>
              </p:cNvPr>
              <p:cNvSpPr txBox="1">
                <a:spLocks noRot="1" noChangeAspect="1" noMove="1" noResize="1" noEditPoints="1" noAdjustHandles="1" noChangeArrowheads="1" noChangeShapeType="1" noTextEdit="1"/>
              </p:cNvSpPr>
              <p:nvPr/>
            </p:nvSpPr>
            <p:spPr>
              <a:xfrm>
                <a:off x="5650475" y="2062961"/>
                <a:ext cx="457894" cy="369332"/>
              </a:xfrm>
              <a:prstGeom prst="rect">
                <a:avLst/>
              </a:prstGeom>
              <a:blipFill>
                <a:blip r:embed="rId11"/>
                <a:stretch>
                  <a:fillRect b="-1639"/>
                </a:stretch>
              </a:blipFill>
            </p:spPr>
            <p:txBody>
              <a:bodyPr/>
              <a:lstStyle/>
              <a:p>
                <a:r>
                  <a:rPr lang="en-SE">
                    <a:noFill/>
                  </a:rPr>
                  <a:t> </a:t>
                </a:r>
              </a:p>
            </p:txBody>
          </p:sp>
        </mc:Fallback>
      </mc:AlternateContent>
    </p:spTree>
    <p:extLst>
      <p:ext uri="{BB962C8B-B14F-4D97-AF65-F5344CB8AC3E}">
        <p14:creationId xmlns:p14="http://schemas.microsoft.com/office/powerpoint/2010/main" val="1900678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36D8-BEAC-44C8-B61B-4A6E51313505}"/>
              </a:ext>
            </a:extLst>
          </p:cNvPr>
          <p:cNvSpPr>
            <a:spLocks noGrp="1"/>
          </p:cNvSpPr>
          <p:nvPr>
            <p:ph type="title"/>
          </p:nvPr>
        </p:nvSpPr>
        <p:spPr/>
        <p:txBody>
          <a:bodyPr/>
          <a:lstStyle/>
          <a:p>
            <a:r>
              <a:rPr lang="en-US" dirty="0"/>
              <a:t>Exploration-Exploitation Dilemma</a:t>
            </a:r>
            <a:endParaRPr lang="en-SE" dirty="0"/>
          </a:p>
        </p:txBody>
      </p:sp>
      <p:sp>
        <p:nvSpPr>
          <p:cNvPr id="3" name="Content Placeholder 2">
            <a:extLst>
              <a:ext uri="{FF2B5EF4-FFF2-40B4-BE49-F238E27FC236}">
                <a16:creationId xmlns:a16="http://schemas.microsoft.com/office/drawing/2014/main" id="{A2261305-786F-4D25-8359-C2DBA7BB2491}"/>
              </a:ext>
            </a:extLst>
          </p:cNvPr>
          <p:cNvSpPr>
            <a:spLocks noGrp="1"/>
          </p:cNvSpPr>
          <p:nvPr>
            <p:ph idx="1"/>
          </p:nvPr>
        </p:nvSpPr>
        <p:spPr/>
        <p:txBody>
          <a:bodyPr>
            <a:normAutofit lnSpcReduction="10000"/>
          </a:bodyPr>
          <a:lstStyle/>
          <a:p>
            <a:r>
              <a:rPr lang="en-US" dirty="0"/>
              <a:t>The agent has to exploit what it has already experienced in order to obtain reward, but it also has to explore in order to make better action selections in the future. </a:t>
            </a:r>
            <a:endParaRPr lang="en-SE" dirty="0"/>
          </a:p>
          <a:p>
            <a:pPr lvl="1"/>
            <a:r>
              <a:rPr lang="en-US" dirty="0"/>
              <a:t>Exploitation: to obtain a lot of reward, the agent must prefer actions that it has tried in the past and found to be effective in producing reward. </a:t>
            </a:r>
          </a:p>
          <a:p>
            <a:pPr lvl="1"/>
            <a:r>
              <a:rPr lang="en-US" dirty="0"/>
              <a:t>Exploration: to discover such actions, it has to try actions that it has not selected before. </a:t>
            </a:r>
          </a:p>
        </p:txBody>
      </p:sp>
      <p:sp>
        <p:nvSpPr>
          <p:cNvPr id="4" name="Slide Number Placeholder 3">
            <a:extLst>
              <a:ext uri="{FF2B5EF4-FFF2-40B4-BE49-F238E27FC236}">
                <a16:creationId xmlns:a16="http://schemas.microsoft.com/office/drawing/2014/main" id="{3555FFB7-482A-4E34-984B-0E6515DE9BD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191197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(exploration);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r>
                  <a:rPr lang="en-US" dirty="0"/>
                  <a:t> (exploitation)</a:t>
                </a:r>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62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in this example whether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r>
                  <a:rPr lang="en-US" sz="2800" dirty="0"/>
                  <a:t>. </a:t>
                </a:r>
              </a:p>
              <a:p>
                <a:r>
                  <a:rPr lang="en-US" sz="2800" dirty="0"/>
                  <a:t>For every-visit MC using </a:t>
                </a:r>
                <a14:m>
                  <m:oMath xmlns:m="http://schemas.openxmlformats.org/officeDocument/2006/math">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𝛼</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𝐺</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to update each state’s value function, we should use forward update to give more recent visits higher weight, in case </a:t>
                </a:r>
                <a:r>
                  <a:rPr lang="en-US" sz="2800"/>
                  <a:t>the same </a:t>
                </a:r>
                <a:r>
                  <a:rPr lang="en-US" sz="2800" dirty="0"/>
                  <a:t>state is visited multiple times in one episode (refer to p.13 “MC Prediction Details”)</a:t>
                </a:r>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3"/>
                <a:stretch>
                  <a:fillRect l="-444" t="-1792"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a:t>
            </a:r>
            <a:r>
              <a:rPr lang="en-US" altLang="zh-CN" dirty="0"/>
              <a:t>S</a:t>
            </a:r>
            <a:r>
              <a:rPr lang="en-US" dirty="0"/>
              <a:t>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199" y="1295400"/>
            <a:ext cx="8868295" cy="3509356"/>
          </a:xfrm>
        </p:spPr>
        <p:txBody>
          <a:bodyPr>
            <a:normAutofit fontScale="92500" lnSpcReduction="10000"/>
          </a:bodyPr>
          <a:lstStyle/>
          <a:p>
            <a:r>
              <a:rPr lang="en-US" dirty="0"/>
              <a:t>Indirect RL (model-learning then Q planning): real experience is used to improve the model (to make it more accurately match the real environment), which is used for Q planning using </a:t>
            </a:r>
            <a:r>
              <a:rPr lang="en-US" dirty="0">
                <a:solidFill>
                  <a:srgbClr val="C00000"/>
                </a:solidFill>
              </a:rPr>
              <a:t>simulated/imagined experience </a:t>
            </a:r>
            <a:r>
              <a:rPr lang="en-US" dirty="0"/>
              <a:t>generated by a model</a:t>
            </a:r>
          </a:p>
          <a:p>
            <a:pPr lvl="1"/>
            <a:r>
              <a:rPr lang="en-US" dirty="0"/>
              <a:t>vs. Direct RL with Q learning: real experience is used to directly improve the value function and policy.</a:t>
            </a:r>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3"/>
          <a:stretch>
            <a:fillRect/>
          </a:stretch>
        </p:blipFill>
        <p:spPr>
          <a:xfrm>
            <a:off x="1214696" y="4731501"/>
            <a:ext cx="7146870" cy="1974099"/>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CE22-18CB-44B5-BE7A-4515601BFD26}"/>
              </a:ext>
            </a:extLst>
          </p:cNvPr>
          <p:cNvSpPr>
            <a:spLocks noGrp="1"/>
          </p:cNvSpPr>
          <p:nvPr>
            <p:ph type="title"/>
          </p:nvPr>
        </p:nvSpPr>
        <p:spPr/>
        <p:txBody>
          <a:bodyPr/>
          <a:lstStyle/>
          <a:p>
            <a:r>
              <a:rPr lang="en-US" dirty="0"/>
              <a:t>Dyna-Q: Integrated Planning, Acting, and Learning</a:t>
            </a:r>
            <a:endParaRPr lang="en-SE" dirty="0"/>
          </a:p>
        </p:txBody>
      </p:sp>
      <p:sp>
        <p:nvSpPr>
          <p:cNvPr id="3" name="Content Placeholder 2">
            <a:extLst>
              <a:ext uri="{FF2B5EF4-FFF2-40B4-BE49-F238E27FC236}">
                <a16:creationId xmlns:a16="http://schemas.microsoft.com/office/drawing/2014/main" id="{4A19581F-F086-44FD-9FC0-445BEB348EDD}"/>
              </a:ext>
            </a:extLst>
          </p:cNvPr>
          <p:cNvSpPr>
            <a:spLocks noGrp="1"/>
          </p:cNvSpPr>
          <p:nvPr>
            <p:ph idx="1"/>
          </p:nvPr>
        </p:nvSpPr>
        <p:spPr/>
        <p:txBody>
          <a:bodyPr/>
          <a:lstStyle/>
          <a:p>
            <a:r>
              <a:rPr lang="en-US" dirty="0"/>
              <a:t>Dyna-Q combines learning and planning: an agent uses planning to learn that moving right and falling off the cliff is bad, so it avoids the moving right action without actually doing it.</a:t>
            </a:r>
            <a:endParaRPr lang="en-SE" dirty="0"/>
          </a:p>
          <a:p>
            <a:endParaRPr lang="en-SE" dirty="0"/>
          </a:p>
        </p:txBody>
      </p:sp>
      <p:sp>
        <p:nvSpPr>
          <p:cNvPr id="4" name="Slide Number Placeholder 3">
            <a:extLst>
              <a:ext uri="{FF2B5EF4-FFF2-40B4-BE49-F238E27FC236}">
                <a16:creationId xmlns:a16="http://schemas.microsoft.com/office/drawing/2014/main" id="{A68482DA-38D1-4243-8BE0-ED61989066D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4018455F-8130-45AE-8016-BFB32618457D}"/>
              </a:ext>
            </a:extLst>
          </p:cNvPr>
          <p:cNvPicPr>
            <a:picLocks noChangeAspect="1"/>
          </p:cNvPicPr>
          <p:nvPr/>
        </p:nvPicPr>
        <p:blipFill>
          <a:blip r:embed="rId2"/>
          <a:stretch>
            <a:fillRect/>
          </a:stretch>
        </p:blipFill>
        <p:spPr>
          <a:xfrm>
            <a:off x="2010074" y="4125314"/>
            <a:ext cx="5579446" cy="2526958"/>
          </a:xfrm>
          <a:prstGeom prst="rect">
            <a:avLst/>
          </a:prstGeom>
        </p:spPr>
      </p:pic>
    </p:spTree>
    <p:extLst>
      <p:ext uri="{BB962C8B-B14F-4D97-AF65-F5344CB8AC3E}">
        <p14:creationId xmlns:p14="http://schemas.microsoft.com/office/powerpoint/2010/main" val="4168365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124690" y="1435862"/>
                <a:ext cx="8720051" cy="2897231"/>
              </a:xfrm>
            </p:spPr>
            <p:txBody>
              <a:bodyPr>
                <a:normAutofit fontScale="70000" lnSpcReduction="20000"/>
              </a:bodyPr>
              <a:lstStyle/>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124690" y="1435862"/>
                <a:ext cx="8720051" cy="2897231"/>
              </a:xfrm>
              <a:blipFill>
                <a:blip r:embed="rId2"/>
                <a:stretch>
                  <a:fillRect l="-769" t="-35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1472" r="-138"/>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6248</TotalTime>
  <Words>9384</Words>
  <Application>Microsoft Office PowerPoint</Application>
  <PresentationFormat>On-screen Show (4:3)</PresentationFormat>
  <Paragraphs>886</Paragraphs>
  <Slides>83</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CMMI10</vt:lpstr>
      <vt:lpstr>CMR10</vt:lpstr>
      <vt:lpstr>Palatino</vt:lpstr>
      <vt:lpstr>Arial</vt:lpstr>
      <vt:lpstr>Calibri</vt:lpstr>
      <vt:lpstr>Cambria Math</vt:lpstr>
      <vt:lpstr>Tahoma</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Recall: Definitions of Terms</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Exploration-Exploitation Dilemma</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Model-Based RL</vt:lpstr>
      <vt:lpstr>Two Types of Models</vt:lpstr>
      <vt:lpstr>Random-Sample One-Step Tabular Q-Planning</vt:lpstr>
      <vt:lpstr>Dyna-Q: Integrated Planning, Acting, and Learning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361</cp:revision>
  <dcterms:created xsi:type="dcterms:W3CDTF">2020-05-13T19:01:03Z</dcterms:created>
  <dcterms:modified xsi:type="dcterms:W3CDTF">2021-06-13T10:21:09Z</dcterms:modified>
</cp:coreProperties>
</file>